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5"/>
  </p:handoutMasterIdLst>
  <p:sldIdLst>
    <p:sldId id="409" r:id="rId3"/>
    <p:sldId id="410" r:id="rId5"/>
    <p:sldId id="411" r:id="rId6"/>
    <p:sldId id="412" r:id="rId7"/>
    <p:sldId id="413" r:id="rId8"/>
    <p:sldId id="416" r:id="rId9"/>
    <p:sldId id="414" r:id="rId10"/>
    <p:sldId id="421" r:id="rId11"/>
    <p:sldId id="420" r:id="rId12"/>
    <p:sldId id="415" r:id="rId13"/>
    <p:sldId id="41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这个</a:t>
            </a:r>
            <a:r>
              <a:rPr lang="en-US" altLang="zh-CN">
                <a:sym typeface="+mn-ea"/>
              </a:rPr>
              <a:t>demo</a:t>
            </a:r>
            <a:r>
              <a:rPr lang="zh-CN" altLang="en-US">
                <a:sym typeface="+mn-ea"/>
              </a:rPr>
              <a:t>只是针对静态帧做了一个简单的蒙版弹幕实现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这个</a:t>
            </a:r>
            <a:r>
              <a:rPr lang="en-US" altLang="zh-CN"/>
              <a:t>demo</a:t>
            </a:r>
            <a:r>
              <a:rPr lang="zh-CN" altLang="en-US"/>
              <a:t>只是针对静态帧做了一个简单的蒙版弹幕实现，还有些地方是我们没有在这次的</a:t>
            </a:r>
            <a:r>
              <a:rPr lang="en-US" altLang="zh-CN"/>
              <a:t>share</a:t>
            </a:r>
            <a:r>
              <a:rPr lang="zh-CN" altLang="en-US"/>
              <a:t>里讨论的，比如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蒙版边缘处理</a:t>
            </a:r>
            <a:r>
              <a:rPr lang="en-US" altLang="zh-CN"/>
              <a:t>: </a:t>
            </a:r>
            <a:r>
              <a:rPr lang="zh-CN" altLang="en-US"/>
              <a:t>可以看到原始的蒙版边缘还是有些贴合的不是很准确，同时也有部分毛刺，这个需要对</a:t>
            </a:r>
            <a:r>
              <a:rPr lang="en-US" altLang="zh-CN"/>
              <a:t>svg</a:t>
            </a:r>
            <a:r>
              <a:rPr lang="zh-CN" altLang="en-US"/>
              <a:t>的蒙版进行模糊处理</a:t>
            </a:r>
            <a:endParaRPr lang="zh-CN" altLang="en-US"/>
          </a:p>
          <a:p>
            <a:r>
              <a:rPr>
                <a:sym typeface="+mn-ea"/>
              </a:rPr>
              <a:t>动态时间线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demo</a:t>
            </a:r>
            <a:r>
              <a:rPr lang="zh-CN" altLang="en-US">
                <a:sym typeface="+mn-ea"/>
              </a:rPr>
              <a:t>里演示的只是一个静态帧的蒙版弹幕，但视频播放时是需要动态实时请求不同帧的蒙版的，如何把蒙版和视频的时间线结合这个也是需要研究下，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弹幕空间</a:t>
            </a:r>
            <a:r>
              <a:rPr lang="zh-CN">
                <a:sym typeface="+mn-ea"/>
              </a:rPr>
              <a:t>：</a:t>
            </a:r>
            <a:r>
              <a:rPr lang="en-US" altLang="zh-CN">
                <a:sym typeface="+mn-ea"/>
              </a:rPr>
              <a:t>demo</a:t>
            </a:r>
            <a:r>
              <a:rPr lang="zh-CN" altLang="en-US">
                <a:sym typeface="+mn-ea"/>
              </a:rPr>
              <a:t>里的弹幕有的会溢出屏幕边缘，如果把大量的弹幕放置在合理的位置这个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性能</a:t>
            </a:r>
            <a:r>
              <a:rPr lang="zh-CN">
                <a:sym typeface="+mn-ea"/>
              </a:rPr>
              <a:t>：当我启用蒙版弹幕的功能时，</a:t>
            </a:r>
            <a:r>
              <a:rPr lang="en-US" altLang="zh-CN">
                <a:sym typeface="+mn-ea"/>
              </a:rPr>
              <a:t>chrome</a:t>
            </a:r>
            <a:r>
              <a:rPr lang="zh-CN" altLang="en-US">
                <a:sym typeface="+mn-ea"/>
              </a:rPr>
              <a:t>的资源占有率是相当高的，这是对客户端而言，另外像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站这样的视频网站</a:t>
            </a:r>
            <a:r>
              <a:rPr lang="zh-CN" altLang="en-US">
                <a:sym typeface="+mn-ea"/>
              </a:rPr>
              <a:t>后台服务器每天要对海量的视频数据进行分析并生成蒙版文件，对后端的压力也是很大的</a:t>
            </a:r>
            <a:endParaRPr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实际应用中其实还有很多值得去深入探索的细节，上面只是我大概列举的几点，大家有兴趣可以自行研究下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以上就是我这次分享的全部内容了，谢谢大家。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有些人读</a:t>
            </a:r>
            <a:r>
              <a:rPr lang="en-US" altLang="zh-CN"/>
              <a:t>tan </a:t>
            </a:r>
            <a:r>
              <a:rPr lang="en-US" altLang="zh-CN"/>
              <a:t>因为评论就像是从屏幕一边弹出来一样，所以读弹理所当然.</a:t>
            </a:r>
            <a:endParaRPr lang="en-US" altLang="zh-CN"/>
          </a:p>
          <a:p>
            <a:r>
              <a:rPr lang="en-US" altLang="zh-CN"/>
              <a:t>其实应该读dan,因为弹幕这个词最早出现在军事领域，</a:t>
            </a:r>
            <a:r>
              <a:rPr lang="zh-CN" altLang="en-US"/>
              <a:t>形容</a:t>
            </a:r>
            <a:r>
              <a:rPr lang="en-US" altLang="zh-CN"/>
              <a:t>炮火密集的纵板射击游戏风格，</a:t>
            </a:r>
            <a:r>
              <a:rPr lang="zh-CN" altLang="en-US"/>
              <a:t>密集的</a:t>
            </a:r>
            <a:r>
              <a:rPr lang="zh-CN" altLang="en-US"/>
              <a:t>子弹炮火</a:t>
            </a:r>
            <a:r>
              <a:rPr lang="zh-CN" altLang="en-US"/>
              <a:t>打在屏幕上就像一张幕布一样，所以应该读弹幕。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网络世界里就是指 大量吐槽的评论。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不聊弹幕文化，聊聊弹幕实现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什么是蒙版弹幕呢？ 效果如图，</a:t>
            </a:r>
            <a:r>
              <a:rPr lang="en-US" altLang="zh-CN">
                <a:sym typeface="+mn-ea"/>
              </a:rPr>
              <a:t>18</a:t>
            </a:r>
            <a:r>
              <a:rPr lang="zh-CN" altLang="en-US">
                <a:sym typeface="+mn-ea"/>
              </a:rPr>
              <a:t>年上线功能，自己觉得很有趣。</a:t>
            </a:r>
            <a:endParaRPr lang="zh-CN" altLang="en-US"/>
          </a:p>
          <a:p>
            <a:r>
              <a:rPr lang="zh-CN" altLang="en-US"/>
              <a:t> 和之前弹幕的对比，弹幕从人物主体后面飞过，不会遮住人物的脸和身体，提升了观看体验。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简单介绍蒙版的概念，如果有玩过</a:t>
            </a:r>
            <a:r>
              <a:rPr lang="en-US" altLang="zh-CN"/>
              <a:t>PS</a:t>
            </a:r>
            <a:r>
              <a:rPr lang="zh-CN" altLang="en-US"/>
              <a:t>的同事对这个应该很熟悉了。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用一幅图来说明下什么是蒙版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图中人物手里拿的就是蒙版，在上面喷漆会喷出一个非常规整的图案来。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记住重要的概念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黑白区域， 蒙版中 </a:t>
            </a:r>
            <a:r>
              <a:rPr lang="en-US" altLang="zh-CN"/>
              <a:t>“</a:t>
            </a:r>
            <a:r>
              <a:rPr lang="zh-CN" altLang="en-US"/>
              <a:t>白色</a:t>
            </a:r>
            <a:r>
              <a:rPr lang="en-US" altLang="zh-CN"/>
              <a:t>”</a:t>
            </a:r>
            <a:r>
              <a:rPr lang="zh-CN" altLang="en-US"/>
              <a:t>的区域内是显示出底层的内容，而</a:t>
            </a:r>
            <a:r>
              <a:rPr lang="en-US" altLang="zh-CN"/>
              <a:t>“</a:t>
            </a:r>
            <a:r>
              <a:rPr lang="zh-CN" altLang="en-US"/>
              <a:t>黑色</a:t>
            </a:r>
            <a:r>
              <a:rPr lang="en-US" altLang="zh-CN"/>
              <a:t>”</a:t>
            </a:r>
            <a:r>
              <a:rPr lang="zh-CN" altLang="en-US"/>
              <a:t>的区域是不显示底层的内容。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蒙版不是图片，不能当做图片来用，只有黑白（透明）两色，不会有红黄蓝绿的颜色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mask-image</a:t>
            </a:r>
            <a:r>
              <a:rPr lang="zh-CN" altLang="en-US">
                <a:sym typeface="+mn-ea"/>
              </a:rPr>
              <a:t>就是用来把刚才的黑白图设置成蒙版图片的一个</a:t>
            </a:r>
            <a:r>
              <a:rPr lang="en-US" altLang="zh-CN">
                <a:sym typeface="+mn-ea"/>
              </a:rPr>
              <a:t>css</a:t>
            </a:r>
            <a:r>
              <a:rPr lang="zh-CN" altLang="en-US">
                <a:sym typeface="+mn-ea"/>
              </a:rPr>
              <a:t>的属性，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 </a:t>
            </a:r>
            <a:r>
              <a:rPr lang="en-US" altLang="zh-CN"/>
              <a:t>mask-image</a:t>
            </a:r>
            <a:r>
              <a:rPr lang="zh-CN" altLang="en-US"/>
              <a:t>和</a:t>
            </a:r>
            <a:r>
              <a:rPr lang="en-US" altLang="zh-CN"/>
              <a:t>background</a:t>
            </a:r>
            <a:r>
              <a:rPr lang="zh-CN" altLang="en-US"/>
              <a:t>是非常相似的，包括属性都是差不多的， 具体的使用用法大家可以下来自己了解，这里就不多说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拿视频的某一帧来举例，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首先提取视频某一时刻的帧画面，</a:t>
            </a:r>
            <a:endParaRPr lang="zh-CN" altLang="en-US"/>
          </a:p>
          <a:p>
            <a:r>
              <a:rPr lang="zh-CN" altLang="en-US"/>
              <a:t>然后识别出当前帧中的人物轮廓作为一个蒙版， 这两部一般都是在后端服务器通过</a:t>
            </a:r>
            <a:r>
              <a:rPr lang="en-US" altLang="zh-CN"/>
              <a:t>AI</a:t>
            </a:r>
            <a:r>
              <a:rPr lang="zh-CN" altLang="en-US"/>
              <a:t>算法去完成的，工作量非常大。 这也是为什么一开始</a:t>
            </a:r>
            <a:r>
              <a:rPr lang="en-US" altLang="zh-CN"/>
              <a:t>b</a:t>
            </a:r>
            <a:r>
              <a:rPr lang="zh-CN" altLang="en-US"/>
              <a:t>站只有部分视频有这个功能，</a:t>
            </a:r>
            <a:endParaRPr lang="zh-CN" altLang="en-US"/>
          </a:p>
          <a:p>
            <a:r>
              <a:rPr lang="zh-CN" altLang="en-US"/>
              <a:t>第三步在前端使用</a:t>
            </a:r>
            <a:r>
              <a:rPr lang="en-US" altLang="zh-CN"/>
              <a:t>mask-image</a:t>
            </a:r>
            <a:r>
              <a:rPr lang="zh-CN" altLang="en-US"/>
              <a:t>属性讲</a:t>
            </a:r>
            <a:r>
              <a:rPr lang="zh-CN" altLang="en-US"/>
              <a:t>蒙版应用在当前帧上方，结合我们刚才讲的蒙版的黑白概念，白色（或者说透明色）的会显示出底层也就是视频帧的内容，黑色的会遮住底层的内容，这时候画面里就只剩人物了。</a:t>
            </a:r>
            <a:endParaRPr lang="zh-CN" altLang="en-US"/>
          </a:p>
          <a:p>
            <a:r>
              <a:rPr lang="zh-CN" altLang="en-US"/>
              <a:t>最后我们只需要把所有的弹幕都放置在蒙版这一层，并添加移动的动画，就会有蒙版弹幕的效果了。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这里有两个问题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人物的边缘会有白色的线条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人物的背景全是黑色了，和实际的蒙版弹幕效果不同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这两个问题其实是一个问题，这是因为我为了更为直观的向大家介绍蒙版的原理，所以把蒙版当成遮在视频帧画面上的一张背景图来遮在帧画面上了，实际应用中它只会被当做</a:t>
            </a:r>
            <a:r>
              <a:rPr lang="zh-CN" altLang="en-US" b="1"/>
              <a:t>蒙版图片</a:t>
            </a:r>
            <a:r>
              <a:rPr lang="zh-CN" altLang="en-US"/>
              <a:t>来用的，所以在实际的使用中大家是看不到黑色的蒙版图层的，白色的线条其实就是视频背景。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所以在实际使用，真正的效果是这样的。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我们打开开发者工具可以看到视频在实时请求不同的蒙版</a:t>
            </a:r>
            <a:r>
              <a:rPr lang="en-US" altLang="zh-CN"/>
              <a:t>svg</a:t>
            </a:r>
            <a:r>
              <a:rPr lang="zh-CN" altLang="en-US"/>
              <a:t>文件，这也验证了我们的实现思路。</a:t>
            </a:r>
            <a:endParaRPr lang="zh-CN" altLang="en-US"/>
          </a:p>
          <a:p>
            <a:r>
              <a:rPr lang="zh-CN" altLang="en-US"/>
              <a:t>同时我们可以看到右边的蒙版文件效果还是不错的，它把视频左边的人物也给识别出来了，所以我们可以看到左边的弹幕也被人物挡住了。</a:t>
            </a:r>
            <a:endParaRPr lang="zh-CN" altLang="en-US"/>
          </a:p>
          <a:p>
            <a:r>
              <a:rPr lang="zh-CN" altLang="en-US"/>
              <a:t>但我们想要的是只保留雷总的轮廓就行，所以</a:t>
            </a:r>
            <a:r>
              <a:rPr lang="zh-CN" altLang="en-US">
                <a:sym typeface="+mn-ea"/>
              </a:rPr>
              <a:t>我在后面的</a:t>
            </a:r>
            <a:r>
              <a:rPr lang="en-US" altLang="zh-CN">
                <a:sym typeface="+mn-ea"/>
              </a:rPr>
              <a:t>demo</a:t>
            </a:r>
            <a:r>
              <a:rPr lang="zh-CN" altLang="en-US">
                <a:sym typeface="+mn-ea"/>
              </a:rPr>
              <a:t>里</a:t>
            </a:r>
            <a:r>
              <a:rPr lang="zh-CN" altLang="en-US"/>
              <a:t>对这个</a:t>
            </a:r>
            <a:r>
              <a:rPr lang="en-US" altLang="zh-CN"/>
              <a:t>svg</a:t>
            </a:r>
            <a:r>
              <a:rPr lang="zh-CN" altLang="en-US"/>
              <a:t>文件进行了处理，去掉了左边的人物轮廓，这样效果更好些。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蒙版弹幕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939530" y="6219825"/>
            <a:ext cx="4253230" cy="564515"/>
          </a:xfrm>
        </p:spPr>
        <p:txBody>
          <a:bodyPr>
            <a:normAutofit fontScale="40000"/>
          </a:bodyPr>
          <a:p>
            <a:r>
              <a:rPr lang="en-US" altLang="zh-CN"/>
              <a:t>Gary.Y.Wang</a:t>
            </a:r>
            <a:endParaRPr lang="en-US" altLang="zh-CN"/>
          </a:p>
          <a:p>
            <a:r>
              <a:rPr lang="en-US" altLang="zh-CN"/>
              <a:t>5/25/2020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Demo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github</a:t>
            </a:r>
            <a:r>
              <a:t>链接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8945" y="1147445"/>
            <a:ext cx="4023360" cy="762635"/>
          </a:xfrm>
        </p:spPr>
        <p:txBody>
          <a:bodyPr>
            <a:normAutofit fontScale="90000"/>
          </a:bodyPr>
          <a:p>
            <a:pPr>
              <a:lnSpc>
                <a:spcPct val="300000"/>
              </a:lnSpc>
            </a:pPr>
            <a:r>
              <a:rPr lang="en-US" altLang="zh-CN"/>
              <a:t> </a:t>
            </a:r>
            <a:r>
              <a:t>蒙版边缘处理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7256145" y="1147445"/>
            <a:ext cx="4023360" cy="76263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300000"/>
              </a:lnSpc>
            </a:pPr>
            <a:r>
              <a:t>动态时间线</a:t>
            </a:r>
          </a:p>
        </p:txBody>
      </p:sp>
      <p:pic>
        <p:nvPicPr>
          <p:cNvPr id="5" name="图片 4" descr="Y:\Desktop\弹幕\edge.pngedg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1718945" y="1913890"/>
            <a:ext cx="3096260" cy="176403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 descr="Y:\Desktop\弹幕\timeline.pngtimelin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256145" y="1910080"/>
            <a:ext cx="3112135" cy="176784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7256145" y="3609975"/>
            <a:ext cx="4023360" cy="76263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t>性能</a:t>
            </a:r>
          </a:p>
        </p:txBody>
      </p:sp>
      <p:pic>
        <p:nvPicPr>
          <p:cNvPr id="10" name="图片 9" descr="Y:\Desktop\弹幕\perf.pngper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258050" y="4372610"/>
            <a:ext cx="3110230" cy="17640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内容占位符 2"/>
          <p:cNvSpPr>
            <a:spLocks noGrp="1"/>
          </p:cNvSpPr>
          <p:nvPr/>
        </p:nvSpPr>
        <p:spPr>
          <a:xfrm>
            <a:off x="1718945" y="3613785"/>
            <a:ext cx="4023360" cy="76263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US" altLang="zh-CN"/>
              <a:t> </a:t>
            </a:r>
            <a:r>
              <a:t>弹幕空间</a:t>
            </a:r>
          </a:p>
        </p:txBody>
      </p:sp>
      <p:pic>
        <p:nvPicPr>
          <p:cNvPr id="12" name="图片 11" descr="Y:\Desktop\弹幕\space.pngspac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18945" y="4376420"/>
            <a:ext cx="3096260" cy="1764030"/>
          </a:xfrm>
          <a:prstGeom prst="rect">
            <a:avLst/>
          </a:prstGeom>
          <a:effectLst>
            <a:softEdge rad="31750"/>
          </a:effec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1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弹（</a:t>
            </a:r>
            <a:r>
              <a:rPr lang="en-US" altLang="zh-CN"/>
              <a:t>tán/dàn)</a:t>
            </a:r>
            <a:r>
              <a:t>幕？</a:t>
            </a:r>
          </a:p>
        </p:txBody>
      </p:sp>
      <p:pic>
        <p:nvPicPr>
          <p:cNvPr id="4" name="内容占位符 3" descr="屏幕快照 2020-05-25 23.05.1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04030" y="2139950"/>
            <a:ext cx="3088640" cy="4109720"/>
          </a:xfrm>
          <a:prstGeom prst="rect">
            <a:avLst/>
          </a:prstGeom>
          <a:ln>
            <a:solidFill>
              <a:srgbClr val="BEBEB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什么是弹幕？</a:t>
            </a:r>
            <a:endParaRPr lang="zh-CN" altLang="en-US"/>
          </a:p>
        </p:txBody>
      </p:sp>
      <p:pic>
        <p:nvPicPr>
          <p:cNvPr id="5" name="内容占位符 4" descr="屏幕快照 2020-05-25 23.18.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1765" y="1490345"/>
            <a:ext cx="6801485" cy="4759325"/>
          </a:xfrm>
          <a:prstGeom prst="rect">
            <a:avLst/>
          </a:prstGeom>
          <a:effectLst>
            <a:softEdge rad="31750"/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蒙版弹幕</a:t>
            </a:r>
            <a:endParaRPr lang="zh-CN" altLang="en-US"/>
          </a:p>
        </p:txBody>
      </p:sp>
      <p:pic>
        <p:nvPicPr>
          <p:cNvPr id="4" name="内容占位符 3" descr="蒙版弹幕效果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3655" y="1490345"/>
            <a:ext cx="7037705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蒙版</a:t>
            </a:r>
            <a:endParaRPr lang="zh-CN" altLang="en-US"/>
          </a:p>
        </p:txBody>
      </p:sp>
      <p:pic>
        <p:nvPicPr>
          <p:cNvPr id="4" name="内容占位符 3" descr="屏幕快照 2020-05-25 23.41.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3945" y="1490345"/>
            <a:ext cx="7568565" cy="4817745"/>
          </a:xfrm>
          <a:prstGeom prst="rect">
            <a:avLst/>
          </a:prstGeom>
          <a:effectLst>
            <a:softEdge rad="31750"/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css: mask-image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0110" y="1602740"/>
            <a:ext cx="10432415" cy="4759325"/>
          </a:xfrm>
        </p:spPr>
        <p:txBody>
          <a:bodyPr/>
          <a:p>
            <a:r>
              <a:rPr lang="zh-CN" altLang="en-US"/>
              <a:t>mask-clip</a:t>
            </a:r>
            <a:endParaRPr lang="zh-CN" altLang="en-US"/>
          </a:p>
          <a:p>
            <a:r>
              <a:rPr lang="zh-CN" altLang="en-US"/>
              <a:t>mask-composite</a:t>
            </a:r>
            <a:endParaRPr lang="zh-CN" altLang="en-US"/>
          </a:p>
          <a:p>
            <a:r>
              <a:rPr lang="zh-CN" altLang="en-US"/>
              <a:t>mask-image</a:t>
            </a:r>
            <a:endParaRPr lang="zh-CN" altLang="en-US"/>
          </a:p>
          <a:p>
            <a:r>
              <a:rPr lang="zh-CN" altLang="en-US"/>
              <a:t>mask-mode</a:t>
            </a:r>
            <a:endParaRPr lang="zh-CN" altLang="en-US"/>
          </a:p>
          <a:p>
            <a:r>
              <a:rPr lang="zh-CN" altLang="en-US"/>
              <a:t>mask-origin</a:t>
            </a:r>
            <a:endParaRPr lang="zh-CN" altLang="en-US"/>
          </a:p>
          <a:p>
            <a:r>
              <a:rPr lang="zh-CN" altLang="en-US"/>
              <a:t>mask-position</a:t>
            </a:r>
            <a:endParaRPr lang="zh-CN" altLang="en-US"/>
          </a:p>
          <a:p>
            <a:r>
              <a:rPr lang="zh-CN" altLang="en-US"/>
              <a:t>mask-repeat</a:t>
            </a:r>
            <a:endParaRPr lang="zh-CN" altLang="en-US"/>
          </a:p>
          <a:p>
            <a:r>
              <a:rPr lang="zh-CN" altLang="en-US"/>
              <a:t>mask-size</a:t>
            </a:r>
            <a:endParaRPr lang="zh-CN" altLang="en-US"/>
          </a:p>
          <a:p>
            <a:r>
              <a:rPr lang="zh-CN" altLang="en-US"/>
              <a:t>mask-type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蒙版弹幕原理</a:t>
            </a:r>
            <a:endParaRPr lang="zh-CN" altLang="en-US"/>
          </a:p>
        </p:txBody>
      </p:sp>
      <p:pic>
        <p:nvPicPr>
          <p:cNvPr id="4" name="内容占位符 3" descr="dem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7310" y="1802130"/>
            <a:ext cx="3299460" cy="18548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图片 4" descr="ma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35" y="1799590"/>
            <a:ext cx="3331210" cy="18573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图片 5" descr="dif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10" y="4044950"/>
            <a:ext cx="3300095" cy="187833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图片 6" descr="屏幕快照 2020-05-26 00.05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4044950"/>
            <a:ext cx="3331210" cy="1867535"/>
          </a:xfrm>
          <a:prstGeom prst="rect">
            <a:avLst/>
          </a:prstGeom>
          <a:effectLst>
            <a:softEdge rad="31750"/>
          </a:effec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蒙版弹幕原理</a:t>
            </a:r>
            <a:endParaRPr lang="zh-CN" altLang="en-US"/>
          </a:p>
        </p:txBody>
      </p:sp>
      <p:pic>
        <p:nvPicPr>
          <p:cNvPr id="8" name="内容占位符 3" descr="final_effec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4210" y="1488440"/>
            <a:ext cx="8317230" cy="4673600"/>
          </a:xfrm>
          <a:prstGeom prst="rect">
            <a:avLst/>
          </a:prstGeom>
          <a:effectLst>
            <a:softEdge rad="31750"/>
          </a:effectLst>
        </p:spPr>
      </p:pic>
    </p:spTree>
    <p:custDataLst>
      <p:tags r:id="rId2"/>
    </p:custData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</a:t>
            </a:r>
            <a:r>
              <a:t>站</a:t>
            </a:r>
            <a:r>
              <a:t>验证</a:t>
            </a:r>
          </a:p>
        </p:txBody>
      </p:sp>
      <p:pic>
        <p:nvPicPr>
          <p:cNvPr id="4" name="内容占位符 3" descr="mask_issue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7905" y="1490345"/>
            <a:ext cx="10573385" cy="4958715"/>
          </a:xfrm>
          <a:prstGeom prst="rect">
            <a:avLst/>
          </a:prstGeom>
          <a:effectLst>
            <a:softEdge rad="12700"/>
          </a:effectLst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REFSHAPE" val="484309196"/>
  <p:tag name="KSO_WM_UNIT_PLACING_PICTURE_USER_VIEWPORT" val="{&quot;height&quot;:6472,&quot;width&quot;:4864}"/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590419353147_1_1"/>
  <p:tag name="KSO_WM_UNIT_DYNAMIC_NUM_START" val="0"/>
  <p:tag name="KSO_WM_UNIT_DYNAMIC_NUM_END" val="-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WPS 演示</Application>
  <PresentationFormat>宽屏</PresentationFormat>
  <Paragraphs>45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Wingdings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蒙版弹幕原理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155</cp:revision>
  <dcterms:created xsi:type="dcterms:W3CDTF">2019-06-19T02:08:00Z</dcterms:created>
  <dcterms:modified xsi:type="dcterms:W3CDTF">2020-05-26T07:51:42Z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